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fornian FB" panose="0207040306080B030204" pitchFamily="18" charset="0"/>
      <p:regular r:id="rId17"/>
      <p:bold r:id="rId18"/>
      <p:italic r:id="rId19"/>
    </p:embeddedFont>
    <p:embeddedFont>
      <p:font typeface="Calisto MT" panose="02040603050505030304" pitchFamily="18" charset="0"/>
      <p:regular r:id="rId20"/>
      <p:bold r:id="rId21"/>
      <p:italic r:id="rId22"/>
      <p:boldItalic r:id="rId23"/>
    </p:embeddedFont>
    <p:embeddedFont>
      <p:font typeface="Cambria Math" panose="02040503050406030204" pitchFamily="18" charset="0"/>
      <p:regular r:id="rId24"/>
    </p:embeddedFont>
    <p:embeddedFont>
      <p:font typeface="Canva Sans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4622" autoAdjust="0"/>
  </p:normalViewPr>
  <p:slideViewPr>
    <p:cSldViewPr>
      <p:cViewPr>
        <p:scale>
          <a:sx n="71" d="100"/>
          <a:sy n="71" d="100"/>
        </p:scale>
        <p:origin x="76" y="1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5EB8A-4BDD-46A4-B8C2-E75A2234A16F}" type="datetimeFigureOut">
              <a:rPr lang="en-IN" smtClean="0"/>
              <a:t>02-06-2024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1592F-8C36-4E35-A4A2-5A98EB730688}" type="slidenum">
              <a:rPr lang="en-IN" smtClean="0"/>
              <a:t>‹#›</a:t>
            </a:fld>
            <a:endParaRPr lang="en-IN"/>
          </a:p>
        </p:txBody>
      </p:sp>
    </p:spTree>
    <p:extLst>
      <p:ext uri="{BB962C8B-B14F-4D97-AF65-F5344CB8AC3E}">
        <p14:creationId xmlns:p14="http://schemas.microsoft.com/office/powerpoint/2010/main" val="3766971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1000"/>
            </a:blip>
            <a:stretch>
              <a:fillRect t="-9222" b="-9222"/>
            </a:stretch>
          </a:blipFill>
        </p:spPr>
        <p:txBody>
          <a:bodyPr/>
          <a:lstStyle/>
          <a:p>
            <a:endParaRPr lang="en-IN" dirty="0"/>
          </a:p>
        </p:txBody>
      </p:sp>
      <p:sp>
        <p:nvSpPr>
          <p:cNvPr id="3" name="AutoShape 3"/>
          <p:cNvSpPr/>
          <p:nvPr/>
        </p:nvSpPr>
        <p:spPr>
          <a:xfrm>
            <a:off x="13749859" y="9998431"/>
            <a:ext cx="4433623" cy="0"/>
          </a:xfrm>
          <a:prstGeom prst="line">
            <a:avLst/>
          </a:prstGeom>
          <a:ln w="38100" cap="flat">
            <a:solidFill>
              <a:srgbClr val="000000"/>
            </a:solidFill>
            <a:prstDash val="solid"/>
            <a:headEnd type="none" w="sm" len="sm"/>
            <a:tailEnd type="arrow" w="med" len="sm"/>
          </a:ln>
        </p:spPr>
        <p:txBody>
          <a:bodyPr/>
          <a:lstStyle/>
          <a:p>
            <a:endParaRPr lang="en-IN"/>
          </a:p>
        </p:txBody>
      </p:sp>
      <p:sp>
        <p:nvSpPr>
          <p:cNvPr id="5" name="TextBox 5"/>
          <p:cNvSpPr txBox="1"/>
          <p:nvPr/>
        </p:nvSpPr>
        <p:spPr>
          <a:xfrm>
            <a:off x="1418268" y="1066976"/>
            <a:ext cx="15706410" cy="1769331"/>
          </a:xfrm>
          <a:prstGeom prst="rect">
            <a:avLst/>
          </a:prstGeom>
        </p:spPr>
        <p:txBody>
          <a:bodyPr lIns="0" tIns="0" rIns="0" bIns="0" rtlCol="0" anchor="t">
            <a:spAutoFit/>
          </a:bodyPr>
          <a:lstStyle/>
          <a:p>
            <a:pPr algn="ctr">
              <a:lnSpc>
                <a:spcPts val="14699"/>
              </a:lnSpc>
            </a:pPr>
            <a:r>
              <a:rPr lang="en-US" sz="10499" dirty="0">
                <a:solidFill>
                  <a:schemeClr val="tx2">
                    <a:lumMod val="75000"/>
                  </a:schemeClr>
                </a:solidFill>
                <a:latin typeface="Californian FB" panose="0207040306080B030204" pitchFamily="18" charset="0"/>
                <a:cs typeface="Aldhabi" panose="020F0502020204030204" pitchFamily="2" charset="-78"/>
              </a:rPr>
              <a:t>FINANCIAL FLUX</a:t>
            </a:r>
          </a:p>
        </p:txBody>
      </p:sp>
      <p:sp>
        <p:nvSpPr>
          <p:cNvPr id="6" name="TextBox 6"/>
          <p:cNvSpPr txBox="1"/>
          <p:nvPr/>
        </p:nvSpPr>
        <p:spPr>
          <a:xfrm>
            <a:off x="4466334" y="3077244"/>
            <a:ext cx="9589096" cy="2025106"/>
          </a:xfrm>
          <a:prstGeom prst="rect">
            <a:avLst/>
          </a:prstGeom>
        </p:spPr>
        <p:txBody>
          <a:bodyPr lIns="0" tIns="0" rIns="0" bIns="0" rtlCol="0" anchor="t">
            <a:spAutoFit/>
          </a:bodyPr>
          <a:lstStyle/>
          <a:p>
            <a:pPr algn="ctr">
              <a:lnSpc>
                <a:spcPts val="8399"/>
              </a:lnSpc>
            </a:pPr>
            <a:r>
              <a:rPr lang="en-US" sz="5999" dirty="0">
                <a:solidFill>
                  <a:srgbClr val="000000"/>
                </a:solidFill>
                <a:latin typeface="Cambria Math" panose="02040503050406030204" pitchFamily="18" charset="0"/>
                <a:ea typeface="Cambria Math" panose="02040503050406030204" pitchFamily="18" charset="0"/>
              </a:rPr>
              <a:t>Buy, Sell and Trade</a:t>
            </a:r>
            <a:br>
              <a:rPr lang="en-US" sz="5999" dirty="0">
                <a:solidFill>
                  <a:srgbClr val="000000"/>
                </a:solidFill>
                <a:latin typeface="Cambria Math" panose="02040503050406030204" pitchFamily="18" charset="0"/>
                <a:ea typeface="Cambria Math" panose="02040503050406030204" pitchFamily="18" charset="0"/>
              </a:rPr>
            </a:br>
            <a:r>
              <a:rPr lang="en-US" sz="4400" dirty="0">
                <a:solidFill>
                  <a:srgbClr val="000000"/>
                </a:solidFill>
                <a:latin typeface="Cambria Math" panose="02040503050406030204" pitchFamily="18" charset="0"/>
                <a:ea typeface="Cambria Math" panose="02040503050406030204" pitchFamily="18" charset="0"/>
              </a:rPr>
              <a:t>Stock portfolio management website</a:t>
            </a:r>
            <a:endParaRPr lang="en-US" sz="5999" dirty="0">
              <a:solidFill>
                <a:srgbClr val="000000"/>
              </a:solidFill>
              <a:latin typeface="Cambria Math" panose="02040503050406030204" pitchFamily="18" charset="0"/>
              <a:ea typeface="Cambria Math" panose="02040503050406030204" pitchFamily="18" charset="0"/>
            </a:endParaRPr>
          </a:p>
        </p:txBody>
      </p:sp>
      <p:sp>
        <p:nvSpPr>
          <p:cNvPr id="7" name="TextBox 7"/>
          <p:cNvSpPr txBox="1"/>
          <p:nvPr/>
        </p:nvSpPr>
        <p:spPr>
          <a:xfrm>
            <a:off x="254945" y="5348196"/>
            <a:ext cx="4230983" cy="826252"/>
          </a:xfrm>
          <a:prstGeom prst="rect">
            <a:avLst/>
          </a:prstGeom>
        </p:spPr>
        <p:txBody>
          <a:bodyPr wrap="square" lIns="0" tIns="0" rIns="0" bIns="0" rtlCol="0" anchor="t">
            <a:spAutoFit/>
          </a:bodyPr>
          <a:lstStyle/>
          <a:p>
            <a:pPr algn="ctr">
              <a:lnSpc>
                <a:spcPts val="7000"/>
              </a:lnSpc>
            </a:pPr>
            <a:r>
              <a:rPr lang="en-US" sz="5000" dirty="0">
                <a:solidFill>
                  <a:schemeClr val="tx2">
                    <a:lumMod val="75000"/>
                  </a:schemeClr>
                </a:solidFill>
                <a:latin typeface="Calisto MT" panose="02040603050505030304" pitchFamily="18" charset="0"/>
              </a:rPr>
              <a:t>Presented By:</a:t>
            </a:r>
          </a:p>
        </p:txBody>
      </p:sp>
      <p:sp>
        <p:nvSpPr>
          <p:cNvPr id="8" name="TextBox 8"/>
          <p:cNvSpPr txBox="1"/>
          <p:nvPr/>
        </p:nvSpPr>
        <p:spPr>
          <a:xfrm>
            <a:off x="1028700" y="6178141"/>
            <a:ext cx="3524845" cy="580390"/>
          </a:xfrm>
          <a:prstGeom prst="rect">
            <a:avLst/>
          </a:prstGeom>
        </p:spPr>
        <p:txBody>
          <a:bodyPr lIns="0" tIns="0" rIns="0" bIns="0" rtlCol="0" anchor="t">
            <a:spAutoFit/>
          </a:bodyPr>
          <a:lstStyle/>
          <a:p>
            <a:pPr algn="ctr">
              <a:lnSpc>
                <a:spcPts val="4759"/>
              </a:lnSpc>
            </a:pPr>
            <a:endParaRPr/>
          </a:p>
        </p:txBody>
      </p:sp>
      <p:sp>
        <p:nvSpPr>
          <p:cNvPr id="9" name="TextBox 9"/>
          <p:cNvSpPr txBox="1"/>
          <p:nvPr/>
        </p:nvSpPr>
        <p:spPr>
          <a:xfrm>
            <a:off x="3006255" y="6758531"/>
            <a:ext cx="12530435" cy="2506980"/>
          </a:xfrm>
          <a:prstGeom prst="rect">
            <a:avLst/>
          </a:prstGeom>
        </p:spPr>
        <p:txBody>
          <a:bodyPr lIns="0" tIns="0" rIns="0" bIns="0" rtlCol="0" anchor="t">
            <a:spAutoFit/>
          </a:bodyPr>
          <a:lstStyle/>
          <a:p>
            <a:pPr algn="ctr">
              <a:lnSpc>
                <a:spcPts val="6720"/>
              </a:lnSpc>
            </a:pPr>
            <a:r>
              <a:rPr lang="en-US" sz="4800" dirty="0">
                <a:solidFill>
                  <a:srgbClr val="000000"/>
                </a:solidFill>
                <a:latin typeface="Calisto MT" panose="02040603050505030304" pitchFamily="18" charset="0"/>
              </a:rPr>
              <a:t>CB.SC.U4AIE23037 - KEERTHIVASAN S.V.</a:t>
            </a:r>
          </a:p>
          <a:p>
            <a:pPr algn="ctr">
              <a:lnSpc>
                <a:spcPts val="6720"/>
              </a:lnSpc>
            </a:pPr>
            <a:endParaRPr lang="en-US" sz="4800" dirty="0">
              <a:solidFill>
                <a:srgbClr val="000000"/>
              </a:solidFill>
              <a:latin typeface="Calisto MT" panose="02040603050505030304" pitchFamily="18" charset="0"/>
            </a:endParaRPr>
          </a:p>
          <a:p>
            <a:pPr algn="ctr">
              <a:lnSpc>
                <a:spcPts val="6720"/>
              </a:lnSpc>
            </a:pPr>
            <a:r>
              <a:rPr lang="en-US" sz="4800" dirty="0">
                <a:solidFill>
                  <a:srgbClr val="000000"/>
                </a:solidFill>
                <a:latin typeface="Calisto MT" panose="02040603050505030304" pitchFamily="18" charset="0"/>
              </a:rPr>
              <a:t>CB.SC.U4AIE23044 - BAVESH REDDY M.S.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88634" y="1249393"/>
            <a:ext cx="15230905" cy="9176620"/>
          </a:xfrm>
          <a:custGeom>
            <a:avLst/>
            <a:gdLst/>
            <a:ahLst/>
            <a:cxnLst/>
            <a:rect l="l" t="t" r="r" b="b"/>
            <a:pathLst>
              <a:path w="15230905" h="9176620">
                <a:moveTo>
                  <a:pt x="0" y="0"/>
                </a:moveTo>
                <a:lnTo>
                  <a:pt x="15230905" y="0"/>
                </a:lnTo>
                <a:lnTo>
                  <a:pt x="15230905" y="9176621"/>
                </a:lnTo>
                <a:lnTo>
                  <a:pt x="0" y="9176621"/>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838200" y="21909"/>
            <a:ext cx="10803366" cy="2454967"/>
          </a:xfrm>
          <a:prstGeom prst="rect">
            <a:avLst/>
          </a:prstGeom>
        </p:spPr>
        <p:txBody>
          <a:bodyPr wrap="square" lIns="0" tIns="0" rIns="0" bIns="0" rtlCol="0" anchor="t">
            <a:spAutoFit/>
          </a:bodyPr>
          <a:lstStyle/>
          <a:p>
            <a:pPr algn="ctr">
              <a:lnSpc>
                <a:spcPts val="9863"/>
              </a:lnSpc>
            </a:pPr>
            <a:r>
              <a:rPr lang="en-US" sz="7200" dirty="0">
                <a:solidFill>
                  <a:schemeClr val="tx2">
                    <a:lumMod val="75000"/>
                  </a:schemeClr>
                </a:solidFill>
                <a:latin typeface="Californian FB" panose="0207040306080B030204" pitchFamily="18" charset="0"/>
              </a:rPr>
              <a:t>Stocks (pricing):</a:t>
            </a:r>
          </a:p>
          <a:p>
            <a:pPr algn="ctr">
              <a:lnSpc>
                <a:spcPts val="9863"/>
              </a:lnSpc>
            </a:pPr>
            <a:endParaRPr lang="en-US" sz="7045" dirty="0">
              <a:solidFill>
                <a:srgbClr val="00BF63"/>
              </a:solidFill>
              <a:latin typeface="Canva Sa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2348" y="1028700"/>
            <a:ext cx="15240328" cy="9258300"/>
          </a:xfrm>
          <a:custGeom>
            <a:avLst/>
            <a:gdLst/>
            <a:ahLst/>
            <a:cxnLst/>
            <a:rect l="l" t="t" r="r" b="b"/>
            <a:pathLst>
              <a:path w="15240328" h="9258300">
                <a:moveTo>
                  <a:pt x="0" y="0"/>
                </a:moveTo>
                <a:lnTo>
                  <a:pt x="15240328" y="0"/>
                </a:lnTo>
                <a:lnTo>
                  <a:pt x="15240328" y="9258300"/>
                </a:lnTo>
                <a:lnTo>
                  <a:pt x="0" y="9258300"/>
                </a:lnTo>
                <a:lnTo>
                  <a:pt x="0" y="0"/>
                </a:lnTo>
                <a:close/>
              </a:path>
            </a:pathLst>
          </a:custGeom>
          <a:blipFill>
            <a:blip r:embed="rId2"/>
            <a:stretch>
              <a:fillRect r="-2027"/>
            </a:stretch>
          </a:blipFill>
        </p:spPr>
        <p:txBody>
          <a:bodyPr/>
          <a:lstStyle/>
          <a:p>
            <a:endParaRPr lang="en-IN"/>
          </a:p>
        </p:txBody>
      </p:sp>
      <p:sp>
        <p:nvSpPr>
          <p:cNvPr id="3" name="TextBox 3"/>
          <p:cNvSpPr txBox="1"/>
          <p:nvPr/>
        </p:nvSpPr>
        <p:spPr>
          <a:xfrm>
            <a:off x="152400" y="0"/>
            <a:ext cx="10619816" cy="1142108"/>
          </a:xfrm>
          <a:prstGeom prst="rect">
            <a:avLst/>
          </a:prstGeom>
        </p:spPr>
        <p:txBody>
          <a:bodyPr wrap="square" lIns="0" tIns="0" rIns="0" bIns="0" rtlCol="0" anchor="t">
            <a:spAutoFit/>
          </a:bodyPr>
          <a:lstStyle/>
          <a:p>
            <a:pPr algn="ctr">
              <a:lnSpc>
                <a:spcPts val="9500"/>
              </a:lnSpc>
            </a:pPr>
            <a:r>
              <a:rPr lang="en-US" sz="6600" dirty="0">
                <a:solidFill>
                  <a:schemeClr val="tx2">
                    <a:lumMod val="75000"/>
                  </a:schemeClr>
                </a:solidFill>
                <a:latin typeface="Californian FB" panose="0207040306080B030204" pitchFamily="18" charset="0"/>
              </a:rPr>
              <a:t>About Us (about.html):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2539" y="884876"/>
            <a:ext cx="15702921" cy="9402124"/>
          </a:xfrm>
          <a:custGeom>
            <a:avLst/>
            <a:gdLst/>
            <a:ahLst/>
            <a:cxnLst/>
            <a:rect l="l" t="t" r="r" b="b"/>
            <a:pathLst>
              <a:path w="15702921" h="9402124">
                <a:moveTo>
                  <a:pt x="0" y="0"/>
                </a:moveTo>
                <a:lnTo>
                  <a:pt x="15702922" y="0"/>
                </a:lnTo>
                <a:lnTo>
                  <a:pt x="15702922" y="9402124"/>
                </a:lnTo>
                <a:lnTo>
                  <a:pt x="0" y="9402124"/>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733984" y="-123825"/>
            <a:ext cx="8486216" cy="1121333"/>
          </a:xfrm>
          <a:prstGeom prst="rect">
            <a:avLst/>
          </a:prstGeom>
        </p:spPr>
        <p:txBody>
          <a:bodyPr wrap="square" lIns="0" tIns="0" rIns="0" bIns="0" rtlCol="0" anchor="t">
            <a:spAutoFit/>
          </a:bodyPr>
          <a:lstStyle/>
          <a:p>
            <a:pPr algn="ctr">
              <a:lnSpc>
                <a:spcPts val="9500"/>
              </a:lnSpc>
            </a:pPr>
            <a:r>
              <a:rPr lang="en-US" sz="6000" dirty="0">
                <a:solidFill>
                  <a:schemeClr val="tx2">
                    <a:lumMod val="75000"/>
                  </a:schemeClr>
                </a:solidFill>
                <a:latin typeface="Californian FB" panose="0207040306080B030204" pitchFamily="18" charset="0"/>
              </a:rPr>
              <a:t>About Us (about.html):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9487" y="865049"/>
            <a:ext cx="15728091" cy="9421951"/>
          </a:xfrm>
          <a:custGeom>
            <a:avLst/>
            <a:gdLst/>
            <a:ahLst/>
            <a:cxnLst/>
            <a:rect l="l" t="t" r="r" b="b"/>
            <a:pathLst>
              <a:path w="15728091" h="9421951">
                <a:moveTo>
                  <a:pt x="0" y="0"/>
                </a:moveTo>
                <a:lnTo>
                  <a:pt x="15728091" y="0"/>
                </a:lnTo>
                <a:lnTo>
                  <a:pt x="15728091" y="9421951"/>
                </a:lnTo>
                <a:lnTo>
                  <a:pt x="0" y="9421951"/>
                </a:lnTo>
                <a:lnTo>
                  <a:pt x="0" y="0"/>
                </a:lnTo>
                <a:close/>
              </a:path>
            </a:pathLst>
          </a:custGeom>
          <a:blipFill>
            <a:blip r:embed="rId2"/>
            <a:stretch>
              <a:fillRect b="-227"/>
            </a:stretch>
          </a:blipFill>
        </p:spPr>
        <p:txBody>
          <a:bodyPr/>
          <a:lstStyle/>
          <a:p>
            <a:endParaRPr lang="en-IN"/>
          </a:p>
        </p:txBody>
      </p:sp>
      <p:sp>
        <p:nvSpPr>
          <p:cNvPr id="3" name="TextBox 3"/>
          <p:cNvSpPr txBox="1"/>
          <p:nvPr/>
        </p:nvSpPr>
        <p:spPr>
          <a:xfrm>
            <a:off x="762000" y="-256284"/>
            <a:ext cx="8714816" cy="1121333"/>
          </a:xfrm>
          <a:prstGeom prst="rect">
            <a:avLst/>
          </a:prstGeom>
        </p:spPr>
        <p:txBody>
          <a:bodyPr wrap="square" lIns="0" tIns="0" rIns="0" bIns="0" rtlCol="0" anchor="t">
            <a:spAutoFit/>
          </a:bodyPr>
          <a:lstStyle/>
          <a:p>
            <a:pPr algn="ctr">
              <a:lnSpc>
                <a:spcPts val="9500"/>
              </a:lnSpc>
            </a:pPr>
            <a:r>
              <a:rPr lang="en-US" sz="6000" dirty="0">
                <a:solidFill>
                  <a:schemeClr val="tx2">
                    <a:lumMod val="75000"/>
                  </a:schemeClr>
                </a:solidFill>
                <a:latin typeface="Californian FB" panose="0207040306080B030204" pitchFamily="18" charset="0"/>
              </a:rPr>
              <a:t>About Us (about.html):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96283" y="528002"/>
            <a:ext cx="5213036" cy="1121333"/>
          </a:xfrm>
          <a:prstGeom prst="rect">
            <a:avLst/>
          </a:prstGeom>
        </p:spPr>
        <p:txBody>
          <a:bodyPr lIns="0" tIns="0" rIns="0" bIns="0" rtlCol="0" anchor="t">
            <a:spAutoFit/>
          </a:bodyPr>
          <a:lstStyle/>
          <a:p>
            <a:pPr algn="ctr">
              <a:lnSpc>
                <a:spcPts val="9500"/>
              </a:lnSpc>
            </a:pPr>
            <a:r>
              <a:rPr lang="en-US" sz="6000" dirty="0">
                <a:solidFill>
                  <a:schemeClr val="tx2">
                    <a:lumMod val="75000"/>
                  </a:schemeClr>
                </a:solidFill>
                <a:latin typeface="Californian FB" panose="0207040306080B030204" pitchFamily="18" charset="0"/>
              </a:rPr>
              <a:t>Conclusion:</a:t>
            </a:r>
          </a:p>
        </p:txBody>
      </p:sp>
      <p:sp>
        <p:nvSpPr>
          <p:cNvPr id="4" name="TextBox 4"/>
          <p:cNvSpPr txBox="1"/>
          <p:nvPr/>
        </p:nvSpPr>
        <p:spPr>
          <a:xfrm>
            <a:off x="304800" y="1943100"/>
            <a:ext cx="18288000" cy="5973879"/>
          </a:xfrm>
          <a:prstGeom prst="rect">
            <a:avLst/>
          </a:prstGeom>
        </p:spPr>
        <p:txBody>
          <a:bodyPr lIns="0" tIns="0" rIns="0" bIns="0" rtlCol="0" anchor="t">
            <a:spAutoFit/>
          </a:bodyPr>
          <a:lstStyle/>
          <a:p>
            <a:pPr>
              <a:lnSpc>
                <a:spcPts val="5935"/>
              </a:lnSpc>
            </a:pPr>
            <a:endParaRPr lang="en-US" sz="3600" dirty="0">
              <a:solidFill>
                <a:srgbClr val="000000"/>
              </a:solidFill>
              <a:latin typeface="Calisto MT" panose="02040603050505030304" pitchFamily="18" charset="0"/>
            </a:endParaRPr>
          </a:p>
          <a:p>
            <a:pPr>
              <a:lnSpc>
                <a:spcPts val="5935"/>
              </a:lnSpc>
            </a:pPr>
            <a:r>
              <a:rPr lang="en-US" sz="3600" dirty="0">
                <a:solidFill>
                  <a:srgbClr val="000000"/>
                </a:solidFill>
                <a:latin typeface="Calisto MT" panose="02040603050505030304" pitchFamily="18" charset="0"/>
              </a:rPr>
              <a:t>All the steps outlined above have been successfully implemented, resulting in a robust, responsive, and user-friendly website with secure user authentication managed by Firebase. The website now effectively displays stock data through integration with an external Excel sheet. Using XAMPP for local hosting has provided a stable development environment, ensuring smooth deployment to a live server. The various pages, including the login page, dashboard, About Us, pricing page, and additional necessary pages, are well-structured and easily navigable, providing users with a comprehensive and engaging experience.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201130" y="2801637"/>
            <a:ext cx="930997" cy="930997"/>
          </a:xfrm>
          <a:custGeom>
            <a:avLst/>
            <a:gdLst/>
            <a:ahLst/>
            <a:cxnLst/>
            <a:rect l="l" t="t" r="r" b="b"/>
            <a:pathLst>
              <a:path w="930997" h="930997">
                <a:moveTo>
                  <a:pt x="0" y="0"/>
                </a:moveTo>
                <a:lnTo>
                  <a:pt x="930997" y="0"/>
                </a:lnTo>
                <a:lnTo>
                  <a:pt x="930997" y="930997"/>
                </a:lnTo>
                <a:lnTo>
                  <a:pt x="0" y="930997"/>
                </a:lnTo>
                <a:lnTo>
                  <a:pt x="0" y="0"/>
                </a:lnTo>
                <a:close/>
              </a:path>
            </a:pathLst>
          </a:custGeom>
          <a:blipFill>
            <a:blip r:embed="rId2"/>
            <a:stretch>
              <a:fillRect/>
            </a:stretch>
          </a:blipFill>
        </p:spPr>
        <p:txBody>
          <a:bodyPr/>
          <a:lstStyle/>
          <a:p>
            <a:endParaRPr lang="en-IN"/>
          </a:p>
        </p:txBody>
      </p:sp>
      <p:sp>
        <p:nvSpPr>
          <p:cNvPr id="5" name="Freeform 5"/>
          <p:cNvSpPr/>
          <p:nvPr/>
        </p:nvSpPr>
        <p:spPr>
          <a:xfrm>
            <a:off x="214576" y="4809226"/>
            <a:ext cx="930997" cy="930997"/>
          </a:xfrm>
          <a:custGeom>
            <a:avLst/>
            <a:gdLst/>
            <a:ahLst/>
            <a:cxnLst/>
            <a:rect l="l" t="t" r="r" b="b"/>
            <a:pathLst>
              <a:path w="930997" h="930997">
                <a:moveTo>
                  <a:pt x="0" y="0"/>
                </a:moveTo>
                <a:lnTo>
                  <a:pt x="930997" y="0"/>
                </a:lnTo>
                <a:lnTo>
                  <a:pt x="930997" y="930997"/>
                </a:lnTo>
                <a:lnTo>
                  <a:pt x="0" y="930997"/>
                </a:lnTo>
                <a:lnTo>
                  <a:pt x="0" y="0"/>
                </a:lnTo>
                <a:close/>
              </a:path>
            </a:pathLst>
          </a:custGeom>
          <a:blipFill>
            <a:blip r:embed="rId3"/>
            <a:stretch>
              <a:fillRect/>
            </a:stretch>
          </a:blipFill>
        </p:spPr>
        <p:txBody>
          <a:bodyPr/>
          <a:lstStyle/>
          <a:p>
            <a:endParaRPr lang="en-IN"/>
          </a:p>
        </p:txBody>
      </p:sp>
      <p:sp>
        <p:nvSpPr>
          <p:cNvPr id="7" name="TextBox 7"/>
          <p:cNvSpPr txBox="1"/>
          <p:nvPr/>
        </p:nvSpPr>
        <p:spPr>
          <a:xfrm>
            <a:off x="-894037" y="580775"/>
            <a:ext cx="16282201" cy="1144271"/>
          </a:xfrm>
          <a:prstGeom prst="rect">
            <a:avLst/>
          </a:prstGeom>
        </p:spPr>
        <p:txBody>
          <a:bodyPr lIns="0" tIns="0" rIns="0" bIns="0" rtlCol="0" anchor="t">
            <a:spAutoFit/>
          </a:bodyPr>
          <a:lstStyle/>
          <a:p>
            <a:pPr algn="ctr">
              <a:lnSpc>
                <a:spcPts val="9379"/>
              </a:lnSpc>
            </a:pPr>
            <a:r>
              <a:rPr lang="en-US" sz="6699" dirty="0">
                <a:solidFill>
                  <a:schemeClr val="tx2">
                    <a:lumMod val="75000"/>
                  </a:schemeClr>
                </a:solidFill>
                <a:latin typeface="Californian FB" panose="0207040306080B030204" pitchFamily="18" charset="0"/>
              </a:rPr>
              <a:t>OBJECTIVE OF OUR PROJECT:</a:t>
            </a:r>
          </a:p>
        </p:txBody>
      </p:sp>
      <p:sp>
        <p:nvSpPr>
          <p:cNvPr id="10" name="TextBox 9">
            <a:extLst>
              <a:ext uri="{FF2B5EF4-FFF2-40B4-BE49-F238E27FC236}">
                <a16:creationId xmlns:a16="http://schemas.microsoft.com/office/drawing/2014/main" id="{510F6577-E5E0-7C3A-5728-BCFF12B68D55}"/>
              </a:ext>
            </a:extLst>
          </p:cNvPr>
          <p:cNvSpPr txBox="1"/>
          <p:nvPr/>
        </p:nvSpPr>
        <p:spPr>
          <a:xfrm>
            <a:off x="1194548" y="2532118"/>
            <a:ext cx="16971097" cy="6555641"/>
          </a:xfrm>
          <a:prstGeom prst="rect">
            <a:avLst/>
          </a:prstGeom>
          <a:noFill/>
        </p:spPr>
        <p:txBody>
          <a:bodyPr wrap="square" rtlCol="0">
            <a:spAutoFit/>
          </a:bodyPr>
          <a:lstStyle/>
          <a:p>
            <a:r>
              <a:rPr lang="en-US" sz="2000" b="1" dirty="0">
                <a:latin typeface="Calisto MT" panose="02040603050505030304" pitchFamily="18" charset="0"/>
              </a:rPr>
              <a:t>Login Page Using Firebase:</a:t>
            </a:r>
          </a:p>
          <a:p>
            <a:r>
              <a:rPr lang="en-US" sz="2000" b="1" dirty="0">
                <a:latin typeface="Calisto MT" panose="02040603050505030304" pitchFamily="18" charset="0"/>
              </a:rPr>
              <a:t>We integrated Firebase into our project for authentication. This involved setting up a Firebase project, enabling authentication services, and adding the Firebase SDK to our website. We implemented user login &amp; registration using Firebase Authentication, utilizing Firebase's built-in methods for handling these operations securely. We ensured that the login and registration forms had proper validation for email format, password strength, and other necessary fields. We managed user sessions with Firebase Authentication, ensuring users stayed logged in across different pages and sessions were properly invalidated upon logout.</a:t>
            </a:r>
          </a:p>
          <a:p>
            <a:endParaRPr lang="en-US" sz="2000" b="1" dirty="0">
              <a:latin typeface="Calisto MT" panose="02040603050505030304" pitchFamily="18" charset="0"/>
            </a:endParaRPr>
          </a:p>
          <a:p>
            <a:br>
              <a:rPr lang="en-US" sz="2000" b="1" dirty="0">
                <a:latin typeface="Calisto MT" panose="02040603050505030304" pitchFamily="18" charset="0"/>
              </a:rPr>
            </a:br>
            <a:r>
              <a:rPr lang="en-US" sz="2000" b="1" dirty="0">
                <a:latin typeface="Calisto MT" panose="02040603050505030304" pitchFamily="18" charset="0"/>
              </a:rPr>
              <a:t>Using XAMPP for Hosting:</a:t>
            </a:r>
          </a:p>
          <a:p>
            <a:r>
              <a:rPr lang="en-US" sz="2000" b="1" dirty="0">
                <a:latin typeface="Calisto MT" panose="02040603050505030304" pitchFamily="18" charset="0"/>
              </a:rPr>
              <a:t>We installed and configured XAMPP on our local machines to provide a local server environment with Apache.</a:t>
            </a:r>
          </a:p>
          <a:p>
            <a:endParaRPr lang="en-US" sz="2000" b="1" dirty="0">
              <a:latin typeface="Calisto MT" panose="02040603050505030304" pitchFamily="18" charset="0"/>
            </a:endParaRPr>
          </a:p>
          <a:p>
            <a:br>
              <a:rPr lang="en-US" sz="2000" b="1" dirty="0">
                <a:latin typeface="Calisto MT" panose="02040603050505030304" pitchFamily="18" charset="0"/>
              </a:rPr>
            </a:br>
            <a:r>
              <a:rPr lang="en-US" sz="2000" b="1" dirty="0">
                <a:latin typeface="Calisto MT" panose="02040603050505030304" pitchFamily="18" charset="0"/>
              </a:rPr>
              <a:t>Showing Stock Data Using an External Excel Sheet:</a:t>
            </a:r>
          </a:p>
          <a:p>
            <a:r>
              <a:rPr lang="en-US" sz="2000" b="1" dirty="0">
                <a:latin typeface="Calisto MT" panose="02040603050505030304" pitchFamily="18" charset="0"/>
              </a:rPr>
              <a:t>We read stock data from an external Excel sheet using JavaScript libraries like </a:t>
            </a:r>
            <a:r>
              <a:rPr lang="en-US" sz="2000" b="1" dirty="0" err="1">
                <a:latin typeface="Calisto MT" panose="02040603050505030304" pitchFamily="18" charset="0"/>
              </a:rPr>
              <a:t>SheetJS</a:t>
            </a:r>
            <a:r>
              <a:rPr lang="en-US" sz="2000" b="1" dirty="0">
                <a:latin typeface="Calisto MT" panose="02040603050505030304" pitchFamily="18" charset="0"/>
              </a:rPr>
              <a:t>. We parsed the Excel data and displayed it on our website in a user-friendly format, such as a table or chart. </a:t>
            </a:r>
            <a:br>
              <a:rPr lang="en-US" sz="2000" b="1" dirty="0">
                <a:latin typeface="Calisto MT" panose="02040603050505030304" pitchFamily="18" charset="0"/>
              </a:rPr>
            </a:br>
            <a:endParaRPr lang="en-US" sz="2000" b="1" dirty="0">
              <a:latin typeface="Calisto MT" panose="02040603050505030304" pitchFamily="18" charset="0"/>
            </a:endParaRPr>
          </a:p>
          <a:p>
            <a:endParaRPr lang="en-US" sz="2000" b="1" dirty="0">
              <a:latin typeface="Calisto MT" panose="02040603050505030304" pitchFamily="18" charset="0"/>
            </a:endParaRPr>
          </a:p>
          <a:p>
            <a:r>
              <a:rPr lang="en-US" sz="2000" b="1" dirty="0">
                <a:latin typeface="Calisto MT" panose="02040603050505030304" pitchFamily="18" charset="0"/>
              </a:rPr>
              <a:t>Creating Different Pages:</a:t>
            </a:r>
          </a:p>
          <a:p>
            <a:r>
              <a:rPr lang="en-US" sz="2000" b="1" dirty="0">
                <a:latin typeface="Calisto MT" panose="02040603050505030304" pitchFamily="18" charset="0"/>
              </a:rPr>
              <a:t>We implemented the login functionality as described above. We created a dashboard page that displayed relevant information such as user profile and stock data. We designed an 'About Us' page that provided information about the website. We developed a pricing page that outlined different stocks, using clear and concise pricing tables. </a:t>
            </a:r>
            <a:endParaRPr lang="en-IN" dirty="0">
              <a:latin typeface="Calisto MT" panose="02040603050505030304" pitchFamily="18" charset="0"/>
            </a:endParaRPr>
          </a:p>
        </p:txBody>
      </p:sp>
      <p:sp>
        <p:nvSpPr>
          <p:cNvPr id="12" name="Freeform 4">
            <a:extLst>
              <a:ext uri="{FF2B5EF4-FFF2-40B4-BE49-F238E27FC236}">
                <a16:creationId xmlns:a16="http://schemas.microsoft.com/office/drawing/2014/main" id="{F80BC577-D9B0-955B-AC23-72C20A96A2F9}"/>
              </a:ext>
            </a:extLst>
          </p:cNvPr>
          <p:cNvSpPr/>
          <p:nvPr/>
        </p:nvSpPr>
        <p:spPr>
          <a:xfrm>
            <a:off x="138710" y="7997162"/>
            <a:ext cx="930997" cy="930997"/>
          </a:xfrm>
          <a:custGeom>
            <a:avLst/>
            <a:gdLst/>
            <a:ahLst/>
            <a:cxnLst/>
            <a:rect l="l" t="t" r="r" b="b"/>
            <a:pathLst>
              <a:path w="930997" h="930997">
                <a:moveTo>
                  <a:pt x="0" y="0"/>
                </a:moveTo>
                <a:lnTo>
                  <a:pt x="930997" y="0"/>
                </a:lnTo>
                <a:lnTo>
                  <a:pt x="930997" y="930997"/>
                </a:lnTo>
                <a:lnTo>
                  <a:pt x="0" y="930997"/>
                </a:lnTo>
                <a:lnTo>
                  <a:pt x="0" y="0"/>
                </a:lnTo>
                <a:close/>
              </a:path>
            </a:pathLst>
          </a:custGeom>
          <a:blipFill>
            <a:blip r:embed="rId2"/>
            <a:stretch>
              <a:fillRect/>
            </a:stretch>
          </a:blipFill>
        </p:spPr>
        <p:txBody>
          <a:bodyPr/>
          <a:lstStyle/>
          <a:p>
            <a:endParaRPr lang="en-IN" dirty="0"/>
          </a:p>
        </p:txBody>
      </p:sp>
      <p:sp>
        <p:nvSpPr>
          <p:cNvPr id="13" name="Freeform 6">
            <a:extLst>
              <a:ext uri="{FF2B5EF4-FFF2-40B4-BE49-F238E27FC236}">
                <a16:creationId xmlns:a16="http://schemas.microsoft.com/office/drawing/2014/main" id="{96C782AB-3D4A-E44B-D3EE-6AEDA09B2E05}"/>
              </a:ext>
            </a:extLst>
          </p:cNvPr>
          <p:cNvSpPr/>
          <p:nvPr/>
        </p:nvSpPr>
        <p:spPr>
          <a:xfrm>
            <a:off x="214577" y="6317871"/>
            <a:ext cx="930997" cy="930997"/>
          </a:xfrm>
          <a:custGeom>
            <a:avLst/>
            <a:gdLst/>
            <a:ahLst/>
            <a:cxnLst/>
            <a:rect l="l" t="t" r="r" b="b"/>
            <a:pathLst>
              <a:path w="930997" h="930997">
                <a:moveTo>
                  <a:pt x="0" y="0"/>
                </a:moveTo>
                <a:lnTo>
                  <a:pt x="930997" y="0"/>
                </a:lnTo>
                <a:lnTo>
                  <a:pt x="930997" y="930997"/>
                </a:lnTo>
                <a:lnTo>
                  <a:pt x="0" y="930997"/>
                </a:lnTo>
                <a:lnTo>
                  <a:pt x="0" y="0"/>
                </a:lnTo>
                <a:close/>
              </a:path>
            </a:pathLst>
          </a:custGeom>
          <a:blipFill>
            <a:blip r:embed="rId3"/>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703240" y="393382"/>
            <a:ext cx="10881520" cy="1160780"/>
          </a:xfrm>
          <a:prstGeom prst="rect">
            <a:avLst/>
          </a:prstGeom>
        </p:spPr>
        <p:txBody>
          <a:bodyPr lIns="0" tIns="0" rIns="0" bIns="0" rtlCol="0" anchor="t">
            <a:spAutoFit/>
          </a:bodyPr>
          <a:lstStyle/>
          <a:p>
            <a:pPr algn="ctr">
              <a:lnSpc>
                <a:spcPts val="9519"/>
              </a:lnSpc>
            </a:pPr>
            <a:r>
              <a:rPr lang="en-US" sz="6799" dirty="0">
                <a:solidFill>
                  <a:schemeClr val="tx2">
                    <a:lumMod val="75000"/>
                  </a:schemeClr>
                </a:solidFill>
                <a:latin typeface="Californian FB" panose="0207040306080B030204" pitchFamily="18" charset="0"/>
              </a:rPr>
              <a:t>The Flow of Financial flux:</a:t>
            </a:r>
          </a:p>
        </p:txBody>
      </p:sp>
      <p:sp>
        <p:nvSpPr>
          <p:cNvPr id="4" name="AutoShape 4"/>
          <p:cNvSpPr/>
          <p:nvPr/>
        </p:nvSpPr>
        <p:spPr>
          <a:xfrm flipV="1">
            <a:off x="9144000" y="1554163"/>
            <a:ext cx="0" cy="7704137"/>
          </a:xfrm>
          <a:prstGeom prst="line">
            <a:avLst/>
          </a:prstGeom>
          <a:ln w="38100" cap="flat">
            <a:solidFill>
              <a:srgbClr val="000000"/>
            </a:solidFill>
            <a:prstDash val="solid"/>
            <a:headEnd type="none" w="sm" len="sm"/>
            <a:tailEnd type="none" w="sm" len="sm"/>
          </a:ln>
        </p:spPr>
        <p:txBody>
          <a:bodyPr/>
          <a:lstStyle/>
          <a:p>
            <a:endParaRPr lang="en-IN"/>
          </a:p>
        </p:txBody>
      </p:sp>
      <p:sp>
        <p:nvSpPr>
          <p:cNvPr id="5" name="AutoShape 5"/>
          <p:cNvSpPr/>
          <p:nvPr/>
        </p:nvSpPr>
        <p:spPr>
          <a:xfrm flipH="1">
            <a:off x="8280236" y="2437403"/>
            <a:ext cx="863764" cy="16913"/>
          </a:xfrm>
          <a:prstGeom prst="line">
            <a:avLst/>
          </a:prstGeom>
          <a:ln w="38100" cap="flat">
            <a:solidFill>
              <a:srgbClr val="000000"/>
            </a:solidFill>
            <a:prstDash val="solid"/>
            <a:headEnd type="none" w="sm" len="sm"/>
            <a:tailEnd type="arrow" w="med" len="sm"/>
          </a:ln>
        </p:spPr>
        <p:txBody>
          <a:bodyPr/>
          <a:lstStyle/>
          <a:p>
            <a:endParaRPr lang="en-IN" sz="1400">
              <a:latin typeface="Calisto MT" panose="02040603050505030304" pitchFamily="18" charset="0"/>
            </a:endParaRPr>
          </a:p>
        </p:txBody>
      </p:sp>
      <p:sp>
        <p:nvSpPr>
          <p:cNvPr id="6" name="AutoShape 6"/>
          <p:cNvSpPr/>
          <p:nvPr/>
        </p:nvSpPr>
        <p:spPr>
          <a:xfrm>
            <a:off x="9144457" y="4102667"/>
            <a:ext cx="935056" cy="0"/>
          </a:xfrm>
          <a:prstGeom prst="line">
            <a:avLst/>
          </a:prstGeom>
          <a:ln w="38100" cap="flat">
            <a:solidFill>
              <a:srgbClr val="000000"/>
            </a:solidFill>
            <a:prstDash val="solid"/>
            <a:headEnd type="none" w="sm" len="sm"/>
            <a:tailEnd type="arrow" w="med" len="sm"/>
          </a:ln>
        </p:spPr>
        <p:txBody>
          <a:bodyPr/>
          <a:lstStyle/>
          <a:p>
            <a:endParaRPr lang="en-IN" sz="1400">
              <a:latin typeface="Calisto MT" panose="02040603050505030304" pitchFamily="18" charset="0"/>
            </a:endParaRPr>
          </a:p>
        </p:txBody>
      </p:sp>
      <p:sp>
        <p:nvSpPr>
          <p:cNvPr id="7" name="AutoShape 7"/>
          <p:cNvSpPr/>
          <p:nvPr/>
        </p:nvSpPr>
        <p:spPr>
          <a:xfrm flipH="1" flipV="1">
            <a:off x="8257741" y="5509266"/>
            <a:ext cx="863764" cy="0"/>
          </a:xfrm>
          <a:prstGeom prst="line">
            <a:avLst/>
          </a:prstGeom>
          <a:ln w="38100" cap="flat">
            <a:solidFill>
              <a:srgbClr val="000000"/>
            </a:solidFill>
            <a:prstDash val="solid"/>
            <a:headEnd type="none" w="sm" len="sm"/>
            <a:tailEnd type="arrow" w="med" len="sm"/>
          </a:ln>
        </p:spPr>
        <p:txBody>
          <a:bodyPr/>
          <a:lstStyle/>
          <a:p>
            <a:endParaRPr lang="en-IN" sz="1400">
              <a:latin typeface="Calisto MT" panose="02040603050505030304" pitchFamily="18" charset="0"/>
            </a:endParaRPr>
          </a:p>
        </p:txBody>
      </p:sp>
      <p:sp>
        <p:nvSpPr>
          <p:cNvPr id="8" name="AutoShape 8"/>
          <p:cNvSpPr/>
          <p:nvPr/>
        </p:nvSpPr>
        <p:spPr>
          <a:xfrm flipV="1">
            <a:off x="9121504" y="7003033"/>
            <a:ext cx="957977" cy="1938"/>
          </a:xfrm>
          <a:prstGeom prst="line">
            <a:avLst/>
          </a:prstGeom>
          <a:ln w="38100" cap="flat">
            <a:solidFill>
              <a:srgbClr val="000000"/>
            </a:solidFill>
            <a:prstDash val="solid"/>
            <a:headEnd type="none" w="sm" len="sm"/>
            <a:tailEnd type="arrow" w="med" len="sm"/>
          </a:ln>
        </p:spPr>
        <p:txBody>
          <a:bodyPr/>
          <a:lstStyle/>
          <a:p>
            <a:endParaRPr lang="en-IN" sz="1400">
              <a:latin typeface="Calisto MT" panose="02040603050505030304" pitchFamily="18" charset="0"/>
            </a:endParaRPr>
          </a:p>
        </p:txBody>
      </p:sp>
      <p:sp>
        <p:nvSpPr>
          <p:cNvPr id="9" name="TextBox 9"/>
          <p:cNvSpPr txBox="1"/>
          <p:nvPr/>
        </p:nvSpPr>
        <p:spPr>
          <a:xfrm>
            <a:off x="4394135" y="2113871"/>
            <a:ext cx="3886101" cy="547329"/>
          </a:xfrm>
          <a:prstGeom prst="rect">
            <a:avLst/>
          </a:prstGeom>
        </p:spPr>
        <p:txBody>
          <a:bodyPr lIns="0" tIns="0" rIns="0" bIns="0" rtlCol="0" anchor="t">
            <a:spAutoFit/>
          </a:bodyPr>
          <a:lstStyle/>
          <a:p>
            <a:pPr algn="ctr">
              <a:lnSpc>
                <a:spcPts val="4759"/>
              </a:lnSpc>
            </a:pPr>
            <a:r>
              <a:rPr lang="en-US" sz="2800" dirty="0">
                <a:latin typeface="Calisto MT" panose="02040603050505030304" pitchFamily="18" charset="0"/>
              </a:rPr>
              <a:t>CREATE ACCOUNT</a:t>
            </a:r>
          </a:p>
        </p:txBody>
      </p:sp>
      <p:sp>
        <p:nvSpPr>
          <p:cNvPr id="10" name="AutoShape 10"/>
          <p:cNvSpPr/>
          <p:nvPr/>
        </p:nvSpPr>
        <p:spPr>
          <a:xfrm flipH="1">
            <a:off x="3616804" y="2454316"/>
            <a:ext cx="650395" cy="8456"/>
          </a:xfrm>
          <a:prstGeom prst="line">
            <a:avLst/>
          </a:prstGeom>
          <a:ln w="38100" cap="flat">
            <a:solidFill>
              <a:srgbClr val="000000"/>
            </a:solidFill>
            <a:prstDash val="solid"/>
            <a:headEnd type="none" w="sm" len="sm"/>
            <a:tailEnd type="arrow" w="med" len="sm"/>
          </a:ln>
        </p:spPr>
        <p:txBody>
          <a:bodyPr/>
          <a:lstStyle/>
          <a:p>
            <a:endParaRPr lang="en-IN" sz="1400">
              <a:latin typeface="Calisto MT" panose="02040603050505030304" pitchFamily="18" charset="0"/>
            </a:endParaRPr>
          </a:p>
        </p:txBody>
      </p:sp>
      <p:sp>
        <p:nvSpPr>
          <p:cNvPr id="11" name="TextBox 11"/>
          <p:cNvSpPr txBox="1"/>
          <p:nvPr/>
        </p:nvSpPr>
        <p:spPr>
          <a:xfrm>
            <a:off x="1981201" y="2113871"/>
            <a:ext cx="1722040" cy="547329"/>
          </a:xfrm>
          <a:prstGeom prst="rect">
            <a:avLst/>
          </a:prstGeom>
        </p:spPr>
        <p:txBody>
          <a:bodyPr wrap="square" lIns="0" tIns="0" rIns="0" bIns="0" rtlCol="0" anchor="t">
            <a:spAutoFit/>
          </a:bodyPr>
          <a:lstStyle/>
          <a:p>
            <a:pPr algn="ctr">
              <a:lnSpc>
                <a:spcPts val="4759"/>
              </a:lnSpc>
            </a:pPr>
            <a:r>
              <a:rPr lang="en-US" sz="2800" dirty="0">
                <a:latin typeface="Calisto MT" panose="02040603050505030304" pitchFamily="18" charset="0"/>
              </a:rPr>
              <a:t>LOGIN</a:t>
            </a:r>
          </a:p>
        </p:txBody>
      </p:sp>
      <p:sp>
        <p:nvSpPr>
          <p:cNvPr id="12" name="TextBox 12"/>
          <p:cNvSpPr txBox="1"/>
          <p:nvPr/>
        </p:nvSpPr>
        <p:spPr>
          <a:xfrm>
            <a:off x="9621690" y="3812472"/>
            <a:ext cx="3762942" cy="547329"/>
          </a:xfrm>
          <a:prstGeom prst="rect">
            <a:avLst/>
          </a:prstGeom>
        </p:spPr>
        <p:txBody>
          <a:bodyPr lIns="0" tIns="0" rIns="0" bIns="0" rtlCol="0" anchor="t">
            <a:spAutoFit/>
          </a:bodyPr>
          <a:lstStyle/>
          <a:p>
            <a:pPr algn="ctr">
              <a:lnSpc>
                <a:spcPts val="4759"/>
              </a:lnSpc>
            </a:pPr>
            <a:r>
              <a:rPr lang="en-US" sz="2800" dirty="0">
                <a:latin typeface="Calisto MT" panose="02040603050505030304" pitchFamily="18" charset="0"/>
              </a:rPr>
              <a:t>HOME PAGE</a:t>
            </a:r>
          </a:p>
        </p:txBody>
      </p:sp>
      <p:sp>
        <p:nvSpPr>
          <p:cNvPr id="13" name="TextBox 13"/>
          <p:cNvSpPr txBox="1"/>
          <p:nvPr/>
        </p:nvSpPr>
        <p:spPr>
          <a:xfrm>
            <a:off x="5249335" y="5219071"/>
            <a:ext cx="2744788" cy="559577"/>
          </a:xfrm>
          <a:prstGeom prst="rect">
            <a:avLst/>
          </a:prstGeom>
        </p:spPr>
        <p:txBody>
          <a:bodyPr lIns="0" tIns="0" rIns="0" bIns="0" rtlCol="0" anchor="t">
            <a:spAutoFit/>
          </a:bodyPr>
          <a:lstStyle/>
          <a:p>
            <a:pPr algn="ctr">
              <a:lnSpc>
                <a:spcPts val="4759"/>
              </a:lnSpc>
            </a:pPr>
            <a:r>
              <a:rPr lang="en-US" sz="2800" dirty="0">
                <a:latin typeface="Calisto MT" panose="02040603050505030304" pitchFamily="18" charset="0"/>
              </a:rPr>
              <a:t>DASHBOARD</a:t>
            </a:r>
          </a:p>
        </p:txBody>
      </p:sp>
      <p:sp>
        <p:nvSpPr>
          <p:cNvPr id="14" name="TextBox 14"/>
          <p:cNvSpPr txBox="1"/>
          <p:nvPr/>
        </p:nvSpPr>
        <p:spPr>
          <a:xfrm>
            <a:off x="10249265" y="6714775"/>
            <a:ext cx="1692374" cy="559577"/>
          </a:xfrm>
          <a:prstGeom prst="rect">
            <a:avLst/>
          </a:prstGeom>
        </p:spPr>
        <p:txBody>
          <a:bodyPr lIns="0" tIns="0" rIns="0" bIns="0" rtlCol="0" anchor="t">
            <a:spAutoFit/>
          </a:bodyPr>
          <a:lstStyle/>
          <a:p>
            <a:pPr algn="ctr">
              <a:lnSpc>
                <a:spcPts val="4759"/>
              </a:lnSpc>
            </a:pPr>
            <a:r>
              <a:rPr lang="en-US" sz="2800" dirty="0">
                <a:latin typeface="Calisto MT" panose="02040603050505030304" pitchFamily="18" charset="0"/>
              </a:rPr>
              <a:t>STOCKS</a:t>
            </a:r>
          </a:p>
        </p:txBody>
      </p:sp>
      <p:sp>
        <p:nvSpPr>
          <p:cNvPr id="15" name="TextBox 15"/>
          <p:cNvSpPr txBox="1"/>
          <p:nvPr/>
        </p:nvSpPr>
        <p:spPr>
          <a:xfrm>
            <a:off x="5817080" y="8246128"/>
            <a:ext cx="2181523" cy="559577"/>
          </a:xfrm>
          <a:prstGeom prst="rect">
            <a:avLst/>
          </a:prstGeom>
        </p:spPr>
        <p:txBody>
          <a:bodyPr lIns="0" tIns="0" rIns="0" bIns="0" rtlCol="0" anchor="t">
            <a:spAutoFit/>
          </a:bodyPr>
          <a:lstStyle/>
          <a:p>
            <a:pPr algn="ctr">
              <a:lnSpc>
                <a:spcPts val="4759"/>
              </a:lnSpc>
            </a:pPr>
            <a:r>
              <a:rPr lang="en-US" sz="2800" dirty="0">
                <a:latin typeface="Calisto MT" panose="02040603050505030304" pitchFamily="18" charset="0"/>
              </a:rPr>
              <a:t>ABOUT US</a:t>
            </a:r>
          </a:p>
        </p:txBody>
      </p:sp>
      <p:sp>
        <p:nvSpPr>
          <p:cNvPr id="16" name="AutoShape 16"/>
          <p:cNvSpPr/>
          <p:nvPr/>
        </p:nvSpPr>
        <p:spPr>
          <a:xfrm flipH="1" flipV="1">
            <a:off x="8280235" y="8564216"/>
            <a:ext cx="864221" cy="1939"/>
          </a:xfrm>
          <a:prstGeom prst="line">
            <a:avLst/>
          </a:prstGeom>
          <a:ln w="38100" cap="flat">
            <a:solidFill>
              <a:srgbClr val="000000"/>
            </a:solidFill>
            <a:prstDash val="solid"/>
            <a:headEnd type="none" w="sm" len="sm"/>
            <a:tailEnd type="arrow" w="med" len="sm"/>
          </a:ln>
        </p:spPr>
        <p:txBody>
          <a:bodyPr/>
          <a:lstStyle/>
          <a:p>
            <a:endParaRPr lang="en-IN" sz="1400">
              <a:latin typeface="Calisto MT" panose="0204060305050503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04106" y="1310006"/>
            <a:ext cx="7269948" cy="8750539"/>
          </a:xfrm>
          <a:custGeom>
            <a:avLst/>
            <a:gdLst/>
            <a:ahLst/>
            <a:cxnLst/>
            <a:rect l="l" t="t" r="r" b="b"/>
            <a:pathLst>
              <a:path w="7269948" h="8750539">
                <a:moveTo>
                  <a:pt x="0" y="0"/>
                </a:moveTo>
                <a:lnTo>
                  <a:pt x="7269949" y="0"/>
                </a:lnTo>
                <a:lnTo>
                  <a:pt x="7269949" y="8750539"/>
                </a:lnTo>
                <a:lnTo>
                  <a:pt x="0" y="8750539"/>
                </a:lnTo>
                <a:lnTo>
                  <a:pt x="0" y="0"/>
                </a:lnTo>
                <a:close/>
              </a:path>
            </a:pathLst>
          </a:custGeom>
          <a:blipFill>
            <a:blip r:embed="rId2"/>
            <a:stretch>
              <a:fillRect t="-168" b="-168"/>
            </a:stretch>
          </a:blipFill>
        </p:spPr>
        <p:txBody>
          <a:bodyPr/>
          <a:lstStyle/>
          <a:p>
            <a:endParaRPr lang="en-IN"/>
          </a:p>
        </p:txBody>
      </p:sp>
      <p:sp>
        <p:nvSpPr>
          <p:cNvPr id="3" name="Freeform 3"/>
          <p:cNvSpPr/>
          <p:nvPr/>
        </p:nvSpPr>
        <p:spPr>
          <a:xfrm>
            <a:off x="10293609" y="1310006"/>
            <a:ext cx="6792616" cy="8750539"/>
          </a:xfrm>
          <a:custGeom>
            <a:avLst/>
            <a:gdLst/>
            <a:ahLst/>
            <a:cxnLst/>
            <a:rect l="l" t="t" r="r" b="b"/>
            <a:pathLst>
              <a:path w="6792616" h="8750539">
                <a:moveTo>
                  <a:pt x="0" y="0"/>
                </a:moveTo>
                <a:lnTo>
                  <a:pt x="6792616" y="0"/>
                </a:lnTo>
                <a:lnTo>
                  <a:pt x="6792616" y="8750539"/>
                </a:lnTo>
                <a:lnTo>
                  <a:pt x="0" y="8750539"/>
                </a:lnTo>
                <a:lnTo>
                  <a:pt x="0" y="0"/>
                </a:lnTo>
                <a:close/>
              </a:path>
            </a:pathLst>
          </a:custGeom>
          <a:blipFill>
            <a:blip r:embed="rId3"/>
            <a:stretch>
              <a:fillRect/>
            </a:stretch>
          </a:blipFill>
        </p:spPr>
        <p:txBody>
          <a:bodyPr/>
          <a:lstStyle/>
          <a:p>
            <a:endParaRPr lang="en-IN"/>
          </a:p>
        </p:txBody>
      </p:sp>
      <p:sp>
        <p:nvSpPr>
          <p:cNvPr id="4" name="AutoShape 4"/>
          <p:cNvSpPr/>
          <p:nvPr/>
        </p:nvSpPr>
        <p:spPr>
          <a:xfrm>
            <a:off x="8174055" y="5685276"/>
            <a:ext cx="2119554" cy="0"/>
          </a:xfrm>
          <a:prstGeom prst="line">
            <a:avLst/>
          </a:prstGeom>
          <a:ln w="38100" cap="flat">
            <a:solidFill>
              <a:srgbClr val="FFFFFF"/>
            </a:solidFill>
            <a:prstDash val="solid"/>
            <a:headEnd type="none" w="sm" len="sm"/>
            <a:tailEnd type="triangle" w="lg" len="med"/>
          </a:ln>
        </p:spPr>
        <p:txBody>
          <a:bodyPr/>
          <a:lstStyle/>
          <a:p>
            <a:endParaRPr lang="en-IN"/>
          </a:p>
        </p:txBody>
      </p:sp>
      <p:sp>
        <p:nvSpPr>
          <p:cNvPr id="5" name="Freeform 5"/>
          <p:cNvSpPr/>
          <p:nvPr/>
        </p:nvSpPr>
        <p:spPr>
          <a:xfrm>
            <a:off x="8311058" y="5265592"/>
            <a:ext cx="1982550" cy="832671"/>
          </a:xfrm>
          <a:custGeom>
            <a:avLst/>
            <a:gdLst/>
            <a:ahLst/>
            <a:cxnLst/>
            <a:rect l="l" t="t" r="r" b="b"/>
            <a:pathLst>
              <a:path w="1982550" h="832671">
                <a:moveTo>
                  <a:pt x="0" y="0"/>
                </a:moveTo>
                <a:lnTo>
                  <a:pt x="1982551" y="0"/>
                </a:lnTo>
                <a:lnTo>
                  <a:pt x="1982551" y="832671"/>
                </a:lnTo>
                <a:lnTo>
                  <a:pt x="0" y="8326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381000" y="660867"/>
            <a:ext cx="8535462" cy="623440"/>
          </a:xfrm>
          <a:prstGeom prst="rect">
            <a:avLst/>
          </a:prstGeom>
        </p:spPr>
        <p:txBody>
          <a:bodyPr lIns="0" tIns="0" rIns="0" bIns="0" rtlCol="0" anchor="t">
            <a:spAutoFit/>
          </a:bodyPr>
          <a:lstStyle/>
          <a:p>
            <a:pPr algn="ctr">
              <a:lnSpc>
                <a:spcPts val="5214"/>
              </a:lnSpc>
            </a:pPr>
            <a:r>
              <a:rPr lang="en-US" sz="3724" dirty="0">
                <a:solidFill>
                  <a:schemeClr val="tx2">
                    <a:lumMod val="75000"/>
                  </a:schemeClr>
                </a:solidFill>
                <a:latin typeface="Californian FB" panose="0207040306080B030204" pitchFamily="18" charset="0"/>
              </a:rPr>
              <a:t>CREATE ACCOUNT PAGE (register):</a:t>
            </a:r>
          </a:p>
        </p:txBody>
      </p:sp>
      <p:sp>
        <p:nvSpPr>
          <p:cNvPr id="7" name="TextBox 7"/>
          <p:cNvSpPr txBox="1"/>
          <p:nvPr/>
        </p:nvSpPr>
        <p:spPr>
          <a:xfrm>
            <a:off x="9615360" y="648429"/>
            <a:ext cx="5548440" cy="628826"/>
          </a:xfrm>
          <a:prstGeom prst="rect">
            <a:avLst/>
          </a:prstGeom>
        </p:spPr>
        <p:txBody>
          <a:bodyPr wrap="square" lIns="0" tIns="0" rIns="0" bIns="0" rtlCol="0" anchor="t">
            <a:spAutoFit/>
          </a:bodyPr>
          <a:lstStyle/>
          <a:p>
            <a:pPr algn="ctr">
              <a:lnSpc>
                <a:spcPts val="5208"/>
              </a:lnSpc>
            </a:pPr>
            <a:r>
              <a:rPr lang="en-US" sz="3720" dirty="0">
                <a:solidFill>
                  <a:schemeClr val="tx2">
                    <a:lumMod val="75000"/>
                  </a:schemeClr>
                </a:solidFill>
                <a:latin typeface="Californian FB" panose="0207040306080B030204" pitchFamily="18" charset="0"/>
              </a:rPr>
              <a:t>LOGIN PAGE (login):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1031" y="1790055"/>
            <a:ext cx="16565937" cy="8496945"/>
          </a:xfrm>
          <a:custGeom>
            <a:avLst/>
            <a:gdLst/>
            <a:ahLst/>
            <a:cxnLst/>
            <a:rect l="l" t="t" r="r" b="b"/>
            <a:pathLst>
              <a:path w="16565937" h="8496945">
                <a:moveTo>
                  <a:pt x="0" y="0"/>
                </a:moveTo>
                <a:lnTo>
                  <a:pt x="16565938" y="0"/>
                </a:lnTo>
                <a:lnTo>
                  <a:pt x="16565938" y="8496945"/>
                </a:lnTo>
                <a:lnTo>
                  <a:pt x="0" y="8496945"/>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805269" y="320117"/>
            <a:ext cx="10548531" cy="1148456"/>
          </a:xfrm>
          <a:prstGeom prst="rect">
            <a:avLst/>
          </a:prstGeom>
        </p:spPr>
        <p:txBody>
          <a:bodyPr wrap="square" lIns="0" tIns="0" rIns="0" bIns="0" rtlCol="0" anchor="t">
            <a:spAutoFit/>
          </a:bodyPr>
          <a:lstStyle/>
          <a:p>
            <a:pPr algn="ctr">
              <a:lnSpc>
                <a:spcPts val="9500"/>
              </a:lnSpc>
            </a:pPr>
            <a:r>
              <a:rPr lang="en-US" sz="6785" dirty="0">
                <a:solidFill>
                  <a:schemeClr val="tx2">
                    <a:lumMod val="75000"/>
                  </a:schemeClr>
                </a:solidFill>
                <a:latin typeface="Californian FB" panose="0207040306080B030204" pitchFamily="18" charset="0"/>
              </a:rPr>
              <a:t>HOME PAGE (index):</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64598" y="1480241"/>
            <a:ext cx="14657574" cy="8806759"/>
          </a:xfrm>
          <a:custGeom>
            <a:avLst/>
            <a:gdLst/>
            <a:ahLst/>
            <a:cxnLst/>
            <a:rect l="l" t="t" r="r" b="b"/>
            <a:pathLst>
              <a:path w="14657574" h="8806759">
                <a:moveTo>
                  <a:pt x="0" y="0"/>
                </a:moveTo>
                <a:lnTo>
                  <a:pt x="14657574" y="0"/>
                </a:lnTo>
                <a:lnTo>
                  <a:pt x="14657574" y="8806759"/>
                </a:lnTo>
                <a:lnTo>
                  <a:pt x="0" y="8806759"/>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805269" y="320117"/>
            <a:ext cx="12224931" cy="1148456"/>
          </a:xfrm>
          <a:prstGeom prst="rect">
            <a:avLst/>
          </a:prstGeom>
        </p:spPr>
        <p:txBody>
          <a:bodyPr wrap="square" lIns="0" tIns="0" rIns="0" bIns="0" rtlCol="0" anchor="t">
            <a:spAutoFit/>
          </a:bodyPr>
          <a:lstStyle/>
          <a:p>
            <a:pPr algn="ctr">
              <a:lnSpc>
                <a:spcPts val="9500"/>
              </a:lnSpc>
            </a:pPr>
            <a:r>
              <a:rPr lang="en-US" sz="6785" dirty="0">
                <a:solidFill>
                  <a:schemeClr val="tx2">
                    <a:lumMod val="75000"/>
                  </a:schemeClr>
                </a:solidFill>
                <a:latin typeface="Californian FB" panose="0207040306080B030204" pitchFamily="18" charset="0"/>
              </a:rPr>
              <a:t>HOME PAGE (index):</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968" y="1376155"/>
            <a:ext cx="14872064" cy="8910845"/>
          </a:xfrm>
          <a:custGeom>
            <a:avLst/>
            <a:gdLst/>
            <a:ahLst/>
            <a:cxnLst/>
            <a:rect l="l" t="t" r="r" b="b"/>
            <a:pathLst>
              <a:path w="14872064" h="8910845">
                <a:moveTo>
                  <a:pt x="0" y="0"/>
                </a:moveTo>
                <a:lnTo>
                  <a:pt x="14872064" y="0"/>
                </a:lnTo>
                <a:lnTo>
                  <a:pt x="14872064" y="8910845"/>
                </a:lnTo>
                <a:lnTo>
                  <a:pt x="0" y="8910845"/>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805269" y="320117"/>
            <a:ext cx="11615331" cy="1148456"/>
          </a:xfrm>
          <a:prstGeom prst="rect">
            <a:avLst/>
          </a:prstGeom>
        </p:spPr>
        <p:txBody>
          <a:bodyPr wrap="square" lIns="0" tIns="0" rIns="0" bIns="0" rtlCol="0" anchor="t">
            <a:spAutoFit/>
          </a:bodyPr>
          <a:lstStyle/>
          <a:p>
            <a:pPr algn="ctr">
              <a:lnSpc>
                <a:spcPts val="9500"/>
              </a:lnSpc>
            </a:pPr>
            <a:r>
              <a:rPr lang="en-US" sz="6785" dirty="0">
                <a:solidFill>
                  <a:schemeClr val="tx2">
                    <a:lumMod val="75000"/>
                  </a:schemeClr>
                </a:solidFill>
                <a:latin typeface="Californian FB" panose="0207040306080B030204" pitchFamily="18" charset="0"/>
              </a:rPr>
              <a:t>HOME PAGE (index):</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96721" y="1529871"/>
            <a:ext cx="14494558" cy="8757129"/>
          </a:xfrm>
          <a:custGeom>
            <a:avLst/>
            <a:gdLst/>
            <a:ahLst/>
            <a:cxnLst/>
            <a:rect l="l" t="t" r="r" b="b"/>
            <a:pathLst>
              <a:path w="14494558" h="8757129">
                <a:moveTo>
                  <a:pt x="0" y="0"/>
                </a:moveTo>
                <a:lnTo>
                  <a:pt x="14494558" y="0"/>
                </a:lnTo>
                <a:lnTo>
                  <a:pt x="14494558" y="8757129"/>
                </a:lnTo>
                <a:lnTo>
                  <a:pt x="0" y="8757129"/>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805269" y="320117"/>
            <a:ext cx="11539131" cy="1148456"/>
          </a:xfrm>
          <a:prstGeom prst="rect">
            <a:avLst/>
          </a:prstGeom>
        </p:spPr>
        <p:txBody>
          <a:bodyPr wrap="square" lIns="0" tIns="0" rIns="0" bIns="0" rtlCol="0" anchor="t">
            <a:spAutoFit/>
          </a:bodyPr>
          <a:lstStyle/>
          <a:p>
            <a:pPr algn="ctr">
              <a:lnSpc>
                <a:spcPts val="9500"/>
              </a:lnSpc>
            </a:pPr>
            <a:r>
              <a:rPr lang="en-US" sz="6785" dirty="0">
                <a:solidFill>
                  <a:schemeClr val="tx2">
                    <a:lumMod val="75000"/>
                  </a:schemeClr>
                </a:solidFill>
                <a:latin typeface="Californian FB" panose="0207040306080B030204" pitchFamily="18" charset="0"/>
              </a:rPr>
              <a:t>HOME PAGE (index):</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223278"/>
            <a:ext cx="16113284" cy="9063722"/>
          </a:xfrm>
          <a:custGeom>
            <a:avLst/>
            <a:gdLst/>
            <a:ahLst/>
            <a:cxnLst/>
            <a:rect l="l" t="t" r="r" b="b"/>
            <a:pathLst>
              <a:path w="16113284" h="9063722">
                <a:moveTo>
                  <a:pt x="0" y="0"/>
                </a:moveTo>
                <a:lnTo>
                  <a:pt x="16113284" y="0"/>
                </a:lnTo>
                <a:lnTo>
                  <a:pt x="16113284" y="9063722"/>
                </a:lnTo>
                <a:lnTo>
                  <a:pt x="0" y="9063722"/>
                </a:lnTo>
                <a:lnTo>
                  <a:pt x="0" y="0"/>
                </a:lnTo>
                <a:close/>
              </a:path>
            </a:pathLst>
          </a:custGeom>
          <a:blipFill>
            <a:blip r:embed="rId2"/>
            <a:stretch>
              <a:fillRect t="-3180" b="-2523"/>
            </a:stretch>
          </a:blipFill>
        </p:spPr>
        <p:txBody>
          <a:bodyPr/>
          <a:lstStyle/>
          <a:p>
            <a:endParaRPr lang="en-IN"/>
          </a:p>
        </p:txBody>
      </p:sp>
      <p:sp>
        <p:nvSpPr>
          <p:cNvPr id="3" name="TextBox 3"/>
          <p:cNvSpPr txBox="1"/>
          <p:nvPr/>
        </p:nvSpPr>
        <p:spPr>
          <a:xfrm>
            <a:off x="-228600" y="67019"/>
            <a:ext cx="10744200" cy="1142108"/>
          </a:xfrm>
          <a:prstGeom prst="rect">
            <a:avLst/>
          </a:prstGeom>
        </p:spPr>
        <p:txBody>
          <a:bodyPr wrap="square" lIns="0" tIns="0" rIns="0" bIns="0" rtlCol="0" anchor="t">
            <a:spAutoFit/>
          </a:bodyPr>
          <a:lstStyle/>
          <a:p>
            <a:pPr algn="ctr">
              <a:lnSpc>
                <a:spcPts val="9500"/>
              </a:lnSpc>
            </a:pPr>
            <a:r>
              <a:rPr lang="en-US" sz="6600" dirty="0">
                <a:solidFill>
                  <a:schemeClr val="tx2">
                    <a:lumMod val="75000"/>
                  </a:schemeClr>
                </a:solidFill>
                <a:latin typeface="Californian FB" panose="0207040306080B030204" pitchFamily="18" charset="0"/>
              </a:rPr>
              <a:t>Dashboard (dashboard):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129</TotalTime>
  <Words>456</Words>
  <Application>Microsoft Office PowerPoint</Application>
  <PresentationFormat>Custom</PresentationFormat>
  <Paragraphs>39</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Cambria Math</vt:lpstr>
      <vt:lpstr>Canva Sans Bold</vt:lpstr>
      <vt:lpstr>Calisto MT</vt:lpstr>
      <vt:lpstr>Californian FB</vt:lpstr>
      <vt:lpstr>Arial</vt:lpstr>
      <vt:lpstr>Calibri</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FLUX</dc:title>
  <dc:creator>Keerthivasan Venkitajalam</dc:creator>
  <cp:lastModifiedBy>KEERTHIVASAN S V-[CB.SC.U4AIE23037]</cp:lastModifiedBy>
  <cp:revision>21</cp:revision>
  <dcterms:created xsi:type="dcterms:W3CDTF">2006-08-16T00:00:00Z</dcterms:created>
  <dcterms:modified xsi:type="dcterms:W3CDTF">2024-06-02T12:37:10Z</dcterms:modified>
  <dc:identifier>DAGG686b7ls</dc:identifier>
</cp:coreProperties>
</file>